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60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0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5" name="Shape 55" descr="Free illustration: Hospital, Health, Medical, Medicine - Free ...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5374" y="1960700"/>
            <a:ext cx="3073250" cy="230937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Shape 56"/>
          <p:cNvSpPr txBox="1">
            <a:spLocks noGrp="1"/>
          </p:cNvSpPr>
          <p:nvPr>
            <p:ph type="ctrTitle"/>
          </p:nvPr>
        </p:nvSpPr>
        <p:spPr>
          <a:xfrm>
            <a:off x="311708" y="34348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2017 Gen Cyber Camp, Day 1, Morning</a:t>
            </a:r>
          </a:p>
          <a:p>
            <a:pPr lvl="0" algn="l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57" name="Shape 57" descr="Screen Shot 2017-06-05 at 11.19.39 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5862" y="91912"/>
            <a:ext cx="6032274" cy="186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Shape 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19799" y="4119299"/>
            <a:ext cx="1024200" cy="10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First Principles of Cybersecurity</a:t>
            </a:r>
          </a:p>
        </p:txBody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311700" y="1014827"/>
            <a:ext cx="3887700" cy="3859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AutoNum type="arabicPeriod"/>
            </a:pPr>
            <a:r>
              <a:rPr lang="en" dirty="0"/>
              <a:t>Domain Separation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har char="●"/>
            </a:pPr>
            <a:r>
              <a:rPr lang="en" dirty="0"/>
              <a:t>Ensure that systems have a specific, dedicated role.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AutoNum type="arabicPeriod"/>
            </a:pPr>
            <a:r>
              <a:rPr lang="en" dirty="0"/>
              <a:t>Process Isolation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har char="●"/>
            </a:pPr>
            <a:r>
              <a:rPr lang="en" dirty="0"/>
              <a:t>Control and limit how programs can interact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AutoNum type="arabicPeriod"/>
            </a:pPr>
            <a:r>
              <a:rPr lang="en" dirty="0"/>
              <a:t>Resource Encapsulation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har char="●"/>
            </a:pPr>
            <a:r>
              <a:rPr lang="en" dirty="0"/>
              <a:t>Limit access to system resources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AutoNum type="arabicPeriod"/>
            </a:pPr>
            <a:r>
              <a:rPr lang="en" dirty="0"/>
              <a:t>Least Privilege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har char="●"/>
            </a:pPr>
            <a:r>
              <a:rPr lang="en" dirty="0"/>
              <a:t>Give individuals the fewest permissions possible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AutoNum type="arabicPeriod"/>
            </a:pPr>
            <a:r>
              <a:rPr lang="en" dirty="0"/>
              <a:t>Modularity</a:t>
            </a:r>
          </a:p>
          <a:p>
            <a:pPr marL="914400" lvl="1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har char="●"/>
            </a:pPr>
            <a:r>
              <a:rPr lang="en" dirty="0"/>
              <a:t>Design systems so parts can easily be changed out when broken</a:t>
            </a:r>
          </a:p>
        </p:txBody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4307275" y="1152475"/>
            <a:ext cx="4717800" cy="3859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AutoNum type="arabicPeriod" startAt="6"/>
            </a:pPr>
            <a:r>
              <a:rPr lang="en" dirty="0"/>
              <a:t>Layering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har char="●"/>
            </a:pPr>
            <a:r>
              <a:rPr lang="en" dirty="0"/>
              <a:t>Do not assume one level of protection is sufficient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AutoNum type="arabicPeriod" startAt="6"/>
            </a:pPr>
            <a:r>
              <a:rPr lang="en" dirty="0"/>
              <a:t>Abstraction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har char="●"/>
            </a:pPr>
            <a:r>
              <a:rPr lang="en" dirty="0"/>
              <a:t>Conceal information from users that isn’t important to them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AutoNum type="arabicPeriod" startAt="6"/>
            </a:pPr>
            <a:r>
              <a:rPr lang="en" dirty="0"/>
              <a:t>Data Hiding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har char="●"/>
            </a:pPr>
            <a:r>
              <a:rPr lang="en" dirty="0"/>
              <a:t>Restrict access to data whenever possible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AutoNum type="arabicPeriod" startAt="6"/>
            </a:pPr>
            <a:r>
              <a:rPr lang="en" dirty="0"/>
              <a:t>Simplicity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har char="●"/>
            </a:pPr>
            <a:r>
              <a:rPr lang="en" dirty="0"/>
              <a:t>Avoid complex system designs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AutoNum type="arabicPeriod" startAt="6"/>
            </a:pPr>
            <a:r>
              <a:rPr lang="en" dirty="0"/>
              <a:t>Minimization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har char="●"/>
            </a:pPr>
            <a:r>
              <a:rPr lang="en" dirty="0"/>
              <a:t>Make sure as little as accessible to outsiders as possible.</a:t>
            </a:r>
          </a:p>
        </p:txBody>
      </p:sp>
      <p:pic>
        <p:nvPicPr>
          <p:cNvPr id="173" name="Shape 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9799" y="0"/>
            <a:ext cx="1024200" cy="10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/>
        </p:nvSpPr>
        <p:spPr>
          <a:xfrm>
            <a:off x="104375" y="53975"/>
            <a:ext cx="1037400" cy="572700"/>
          </a:xfrm>
          <a:prstGeom prst="rect">
            <a:avLst/>
          </a:prstGeom>
          <a:solidFill>
            <a:srgbClr val="9FC5E8"/>
          </a:solidFill>
          <a:ln w="952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Web Server</a:t>
            </a:r>
          </a:p>
        </p:txBody>
      </p:sp>
      <p:sp>
        <p:nvSpPr>
          <p:cNvPr id="179" name="Shape 179"/>
          <p:cNvSpPr/>
          <p:nvPr/>
        </p:nvSpPr>
        <p:spPr>
          <a:xfrm>
            <a:off x="104375" y="753475"/>
            <a:ext cx="1037400" cy="572700"/>
          </a:xfrm>
          <a:prstGeom prst="rect">
            <a:avLst/>
          </a:prstGeom>
          <a:solidFill>
            <a:srgbClr val="9FC5E8"/>
          </a:solidFill>
          <a:ln w="952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Email Server</a:t>
            </a:r>
          </a:p>
        </p:txBody>
      </p:sp>
      <p:sp>
        <p:nvSpPr>
          <p:cNvPr id="180" name="Shape 180"/>
          <p:cNvSpPr/>
          <p:nvPr/>
        </p:nvSpPr>
        <p:spPr>
          <a:xfrm>
            <a:off x="104375" y="1452975"/>
            <a:ext cx="1037400" cy="572700"/>
          </a:xfrm>
          <a:prstGeom prst="rect">
            <a:avLst/>
          </a:prstGeom>
          <a:solidFill>
            <a:srgbClr val="9FC5E8"/>
          </a:solidFill>
          <a:ln w="952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DNS Server</a:t>
            </a:r>
          </a:p>
        </p:txBody>
      </p:sp>
      <p:sp>
        <p:nvSpPr>
          <p:cNvPr id="181" name="Shape 181"/>
          <p:cNvSpPr/>
          <p:nvPr/>
        </p:nvSpPr>
        <p:spPr>
          <a:xfrm>
            <a:off x="104375" y="2152475"/>
            <a:ext cx="1037400" cy="572700"/>
          </a:xfrm>
          <a:prstGeom prst="rect">
            <a:avLst/>
          </a:prstGeom>
          <a:solidFill>
            <a:srgbClr val="9FC5E8"/>
          </a:solidFill>
          <a:ln w="952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File Server</a:t>
            </a:r>
          </a:p>
        </p:txBody>
      </p:sp>
      <p:sp>
        <p:nvSpPr>
          <p:cNvPr id="182" name="Shape 182"/>
          <p:cNvSpPr/>
          <p:nvPr/>
        </p:nvSpPr>
        <p:spPr>
          <a:xfrm>
            <a:off x="104375" y="2851975"/>
            <a:ext cx="1037400" cy="572700"/>
          </a:xfrm>
          <a:prstGeom prst="rect">
            <a:avLst/>
          </a:prstGeom>
          <a:solidFill>
            <a:srgbClr val="9FC5E8"/>
          </a:solidFill>
          <a:ln w="952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Heartbeat Server</a:t>
            </a:r>
          </a:p>
        </p:txBody>
      </p:sp>
      <p:sp>
        <p:nvSpPr>
          <p:cNvPr id="183" name="Shape 183"/>
          <p:cNvSpPr/>
          <p:nvPr/>
        </p:nvSpPr>
        <p:spPr>
          <a:xfrm>
            <a:off x="2551725" y="53975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Nurse Station</a:t>
            </a:r>
          </a:p>
        </p:txBody>
      </p:sp>
      <p:sp>
        <p:nvSpPr>
          <p:cNvPr id="184" name="Shape 184"/>
          <p:cNvSpPr/>
          <p:nvPr/>
        </p:nvSpPr>
        <p:spPr>
          <a:xfrm>
            <a:off x="3713000" y="53975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Nurse Station</a:t>
            </a:r>
          </a:p>
        </p:txBody>
      </p:sp>
      <p:sp>
        <p:nvSpPr>
          <p:cNvPr id="185" name="Shape 185"/>
          <p:cNvSpPr/>
          <p:nvPr/>
        </p:nvSpPr>
        <p:spPr>
          <a:xfrm>
            <a:off x="4874275" y="53975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Mgmt Desktop</a:t>
            </a:r>
          </a:p>
        </p:txBody>
      </p:sp>
      <p:sp>
        <p:nvSpPr>
          <p:cNvPr id="186" name="Shape 186"/>
          <p:cNvSpPr/>
          <p:nvPr/>
        </p:nvSpPr>
        <p:spPr>
          <a:xfrm>
            <a:off x="6035550" y="53975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Billing Desktop</a:t>
            </a:r>
          </a:p>
        </p:txBody>
      </p:sp>
      <p:sp>
        <p:nvSpPr>
          <p:cNvPr id="187" name="Shape 187"/>
          <p:cNvSpPr/>
          <p:nvPr/>
        </p:nvSpPr>
        <p:spPr>
          <a:xfrm>
            <a:off x="7196825" y="53975"/>
            <a:ext cx="9840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New Windows Server</a:t>
            </a:r>
          </a:p>
        </p:txBody>
      </p:sp>
      <p:sp>
        <p:nvSpPr>
          <p:cNvPr id="188" name="Shape 188"/>
          <p:cNvSpPr/>
          <p:nvPr/>
        </p:nvSpPr>
        <p:spPr>
          <a:xfrm>
            <a:off x="1427550" y="53975"/>
            <a:ext cx="1037400" cy="57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"/>
              <a:t>Floor 1</a:t>
            </a:r>
          </a:p>
        </p:txBody>
      </p:sp>
      <p:sp>
        <p:nvSpPr>
          <p:cNvPr id="189" name="Shape 189"/>
          <p:cNvSpPr/>
          <p:nvPr/>
        </p:nvSpPr>
        <p:spPr>
          <a:xfrm>
            <a:off x="2551725" y="753475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Nurse Station</a:t>
            </a:r>
          </a:p>
        </p:txBody>
      </p:sp>
      <p:sp>
        <p:nvSpPr>
          <p:cNvPr id="190" name="Shape 190"/>
          <p:cNvSpPr/>
          <p:nvPr/>
        </p:nvSpPr>
        <p:spPr>
          <a:xfrm>
            <a:off x="3713000" y="753475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Nurse Station</a:t>
            </a:r>
          </a:p>
        </p:txBody>
      </p:sp>
      <p:sp>
        <p:nvSpPr>
          <p:cNvPr id="191" name="Shape 191"/>
          <p:cNvSpPr/>
          <p:nvPr/>
        </p:nvSpPr>
        <p:spPr>
          <a:xfrm>
            <a:off x="4874275" y="753475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Mgmt Desktop</a:t>
            </a:r>
          </a:p>
        </p:txBody>
      </p:sp>
      <p:sp>
        <p:nvSpPr>
          <p:cNvPr id="192" name="Shape 192"/>
          <p:cNvSpPr/>
          <p:nvPr/>
        </p:nvSpPr>
        <p:spPr>
          <a:xfrm>
            <a:off x="6035550" y="753475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Billing Desktop</a:t>
            </a:r>
          </a:p>
        </p:txBody>
      </p:sp>
      <p:sp>
        <p:nvSpPr>
          <p:cNvPr id="193" name="Shape 193"/>
          <p:cNvSpPr/>
          <p:nvPr/>
        </p:nvSpPr>
        <p:spPr>
          <a:xfrm>
            <a:off x="7196825" y="753475"/>
            <a:ext cx="9840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New Windows Server</a:t>
            </a:r>
          </a:p>
        </p:txBody>
      </p:sp>
      <p:sp>
        <p:nvSpPr>
          <p:cNvPr id="194" name="Shape 194"/>
          <p:cNvSpPr/>
          <p:nvPr/>
        </p:nvSpPr>
        <p:spPr>
          <a:xfrm>
            <a:off x="1427550" y="753475"/>
            <a:ext cx="1037400" cy="57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"/>
              <a:t>Floor 2</a:t>
            </a:r>
          </a:p>
        </p:txBody>
      </p:sp>
      <p:sp>
        <p:nvSpPr>
          <p:cNvPr id="195" name="Shape 195"/>
          <p:cNvSpPr/>
          <p:nvPr/>
        </p:nvSpPr>
        <p:spPr>
          <a:xfrm>
            <a:off x="2551725" y="1452975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Nurse Station</a:t>
            </a:r>
          </a:p>
        </p:txBody>
      </p:sp>
      <p:sp>
        <p:nvSpPr>
          <p:cNvPr id="196" name="Shape 196"/>
          <p:cNvSpPr/>
          <p:nvPr/>
        </p:nvSpPr>
        <p:spPr>
          <a:xfrm>
            <a:off x="3713000" y="1452975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Nurse Station</a:t>
            </a:r>
          </a:p>
        </p:txBody>
      </p:sp>
      <p:sp>
        <p:nvSpPr>
          <p:cNvPr id="197" name="Shape 197"/>
          <p:cNvSpPr/>
          <p:nvPr/>
        </p:nvSpPr>
        <p:spPr>
          <a:xfrm>
            <a:off x="4874275" y="1452975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Mgmt Desktop</a:t>
            </a:r>
          </a:p>
        </p:txBody>
      </p:sp>
      <p:sp>
        <p:nvSpPr>
          <p:cNvPr id="198" name="Shape 198"/>
          <p:cNvSpPr/>
          <p:nvPr/>
        </p:nvSpPr>
        <p:spPr>
          <a:xfrm>
            <a:off x="6035550" y="1452975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Billing Desktop</a:t>
            </a:r>
          </a:p>
        </p:txBody>
      </p:sp>
      <p:sp>
        <p:nvSpPr>
          <p:cNvPr id="199" name="Shape 199"/>
          <p:cNvSpPr/>
          <p:nvPr/>
        </p:nvSpPr>
        <p:spPr>
          <a:xfrm>
            <a:off x="7196825" y="1452975"/>
            <a:ext cx="9840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New Windows Server</a:t>
            </a:r>
          </a:p>
        </p:txBody>
      </p:sp>
      <p:sp>
        <p:nvSpPr>
          <p:cNvPr id="200" name="Shape 200"/>
          <p:cNvSpPr/>
          <p:nvPr/>
        </p:nvSpPr>
        <p:spPr>
          <a:xfrm>
            <a:off x="1427550" y="1452975"/>
            <a:ext cx="1037400" cy="57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"/>
              <a:t>Floor 3</a:t>
            </a:r>
          </a:p>
        </p:txBody>
      </p:sp>
      <p:sp>
        <p:nvSpPr>
          <p:cNvPr id="201" name="Shape 201"/>
          <p:cNvSpPr/>
          <p:nvPr/>
        </p:nvSpPr>
        <p:spPr>
          <a:xfrm>
            <a:off x="2551725" y="2851975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Nurse Station</a:t>
            </a:r>
          </a:p>
        </p:txBody>
      </p:sp>
      <p:sp>
        <p:nvSpPr>
          <p:cNvPr id="202" name="Shape 202"/>
          <p:cNvSpPr/>
          <p:nvPr/>
        </p:nvSpPr>
        <p:spPr>
          <a:xfrm>
            <a:off x="3713000" y="2851975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Nurse Station</a:t>
            </a:r>
          </a:p>
        </p:txBody>
      </p:sp>
      <p:sp>
        <p:nvSpPr>
          <p:cNvPr id="203" name="Shape 203"/>
          <p:cNvSpPr/>
          <p:nvPr/>
        </p:nvSpPr>
        <p:spPr>
          <a:xfrm>
            <a:off x="4874275" y="2851975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Mgmt Desktop</a:t>
            </a:r>
          </a:p>
        </p:txBody>
      </p:sp>
      <p:sp>
        <p:nvSpPr>
          <p:cNvPr id="204" name="Shape 204"/>
          <p:cNvSpPr/>
          <p:nvPr/>
        </p:nvSpPr>
        <p:spPr>
          <a:xfrm>
            <a:off x="6035550" y="2851975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Billing Desktop</a:t>
            </a:r>
          </a:p>
        </p:txBody>
      </p:sp>
      <p:sp>
        <p:nvSpPr>
          <p:cNvPr id="205" name="Shape 205"/>
          <p:cNvSpPr/>
          <p:nvPr/>
        </p:nvSpPr>
        <p:spPr>
          <a:xfrm>
            <a:off x="7196825" y="2851975"/>
            <a:ext cx="9840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New Windows Server</a:t>
            </a:r>
          </a:p>
        </p:txBody>
      </p:sp>
      <p:sp>
        <p:nvSpPr>
          <p:cNvPr id="206" name="Shape 206"/>
          <p:cNvSpPr/>
          <p:nvPr/>
        </p:nvSpPr>
        <p:spPr>
          <a:xfrm>
            <a:off x="1427550" y="2851975"/>
            <a:ext cx="1037400" cy="57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"/>
              <a:t>Floor 12</a:t>
            </a:r>
          </a:p>
        </p:txBody>
      </p:sp>
      <p:sp>
        <p:nvSpPr>
          <p:cNvPr id="207" name="Shape 207"/>
          <p:cNvSpPr/>
          <p:nvPr/>
        </p:nvSpPr>
        <p:spPr>
          <a:xfrm>
            <a:off x="4244300" y="2116925"/>
            <a:ext cx="1037400" cy="57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/>
              <a:t>. . .</a:t>
            </a:r>
          </a:p>
        </p:txBody>
      </p:sp>
      <p:cxnSp>
        <p:nvCxnSpPr>
          <p:cNvPr id="208" name="Shape 208"/>
          <p:cNvCxnSpPr/>
          <p:nvPr/>
        </p:nvCxnSpPr>
        <p:spPr>
          <a:xfrm>
            <a:off x="1268700" y="63700"/>
            <a:ext cx="0" cy="33831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09" name="Shape 209"/>
          <p:cNvSpPr/>
          <p:nvPr/>
        </p:nvSpPr>
        <p:spPr>
          <a:xfrm>
            <a:off x="8232925" y="53975"/>
            <a:ext cx="8067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OSSIM</a:t>
            </a:r>
          </a:p>
        </p:txBody>
      </p:sp>
      <p:sp>
        <p:nvSpPr>
          <p:cNvPr id="210" name="Shape 210"/>
          <p:cNvSpPr/>
          <p:nvPr/>
        </p:nvSpPr>
        <p:spPr>
          <a:xfrm>
            <a:off x="8232925" y="753475"/>
            <a:ext cx="8067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OSSIM</a:t>
            </a:r>
          </a:p>
        </p:txBody>
      </p:sp>
      <p:sp>
        <p:nvSpPr>
          <p:cNvPr id="211" name="Shape 211"/>
          <p:cNvSpPr/>
          <p:nvPr/>
        </p:nvSpPr>
        <p:spPr>
          <a:xfrm>
            <a:off x="8232925" y="1452975"/>
            <a:ext cx="8067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OSSIM</a:t>
            </a:r>
          </a:p>
        </p:txBody>
      </p:sp>
      <p:sp>
        <p:nvSpPr>
          <p:cNvPr id="212" name="Shape 212"/>
          <p:cNvSpPr/>
          <p:nvPr/>
        </p:nvSpPr>
        <p:spPr>
          <a:xfrm>
            <a:off x="8232925" y="2851975"/>
            <a:ext cx="8067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OSSIM</a:t>
            </a:r>
          </a:p>
        </p:txBody>
      </p:sp>
      <p:sp>
        <p:nvSpPr>
          <p:cNvPr id="213" name="Shape 213"/>
          <p:cNvSpPr txBox="1"/>
          <p:nvPr/>
        </p:nvSpPr>
        <p:spPr>
          <a:xfrm>
            <a:off x="221525" y="3769475"/>
            <a:ext cx="4411500" cy="112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AutoNum type="arabicPeriod"/>
            </a:pPr>
            <a:r>
              <a:rPr lang="en"/>
              <a:t>Domain Separation</a:t>
            </a:r>
          </a:p>
          <a:p>
            <a:pPr marL="457200" lvl="0" indent="-228600" rtl="0">
              <a:spcBef>
                <a:spcPts val="0"/>
              </a:spcBef>
              <a:buAutoNum type="arabicPeriod"/>
            </a:pPr>
            <a:r>
              <a:rPr lang="en"/>
              <a:t>Process Isolation</a:t>
            </a:r>
          </a:p>
          <a:p>
            <a:pPr marL="457200" lvl="0" indent="-228600" rtl="0">
              <a:spcBef>
                <a:spcPts val="0"/>
              </a:spcBef>
              <a:buAutoNum type="arabicPeriod"/>
            </a:pPr>
            <a:r>
              <a:rPr lang="en"/>
              <a:t>Resource Encapsulation</a:t>
            </a:r>
          </a:p>
          <a:p>
            <a:pPr marL="457200" lvl="0" indent="-228600" rtl="0">
              <a:spcBef>
                <a:spcPts val="0"/>
              </a:spcBef>
              <a:buAutoNum type="arabicPeriod"/>
            </a:pPr>
            <a:r>
              <a:rPr lang="en"/>
              <a:t>Least Privilege</a:t>
            </a:r>
          </a:p>
          <a:p>
            <a:pPr marL="457200" lvl="0" indent="-228600">
              <a:spcBef>
                <a:spcPts val="0"/>
              </a:spcBef>
              <a:buAutoNum type="arabicPeriod"/>
            </a:pPr>
            <a:r>
              <a:rPr lang="en"/>
              <a:t>Modularity</a:t>
            </a:r>
          </a:p>
        </p:txBody>
      </p:sp>
      <p:sp>
        <p:nvSpPr>
          <p:cNvPr id="214" name="Shape 214"/>
          <p:cNvSpPr txBox="1"/>
          <p:nvPr/>
        </p:nvSpPr>
        <p:spPr>
          <a:xfrm>
            <a:off x="4823925" y="3769475"/>
            <a:ext cx="4411500" cy="112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AutoNum type="arabicPeriod" startAt="6"/>
            </a:pPr>
            <a:r>
              <a:rPr lang="en"/>
              <a:t>Layering</a:t>
            </a:r>
          </a:p>
          <a:p>
            <a:pPr marL="457200" lvl="0" indent="-228600" rtl="0">
              <a:spcBef>
                <a:spcPts val="0"/>
              </a:spcBef>
              <a:buAutoNum type="arabicPeriod" startAt="6"/>
            </a:pPr>
            <a:r>
              <a:rPr lang="en"/>
              <a:t>Abstraction</a:t>
            </a:r>
          </a:p>
          <a:p>
            <a:pPr marL="457200" lvl="0" indent="-228600" rtl="0">
              <a:spcBef>
                <a:spcPts val="0"/>
              </a:spcBef>
              <a:buAutoNum type="arabicPeriod" startAt="6"/>
            </a:pPr>
            <a:r>
              <a:rPr lang="en"/>
              <a:t>Data Hiding</a:t>
            </a:r>
          </a:p>
          <a:p>
            <a:pPr marL="457200" lvl="0" indent="-228600" rtl="0">
              <a:spcBef>
                <a:spcPts val="0"/>
              </a:spcBef>
              <a:buAutoNum type="arabicPeriod" startAt="6"/>
            </a:pPr>
            <a:r>
              <a:rPr lang="en"/>
              <a:t>Simplicity</a:t>
            </a:r>
          </a:p>
          <a:p>
            <a:pPr marL="457200" lvl="0" indent="-228600" rtl="0">
              <a:spcBef>
                <a:spcPts val="0"/>
              </a:spcBef>
              <a:buAutoNum type="arabicPeriod" startAt="6"/>
            </a:pPr>
            <a:r>
              <a:rPr lang="en"/>
              <a:t>Minimization</a:t>
            </a:r>
          </a:p>
        </p:txBody>
      </p:sp>
      <p:pic>
        <p:nvPicPr>
          <p:cNvPr id="215" name="Shape 2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9799" y="4119299"/>
            <a:ext cx="1024200" cy="10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Scenario: Overview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" dirty="0"/>
              <a:t>Each of you is a new employee in the Metropolis General Hospital cyber-security department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 dirty="0"/>
              <a:t>At the end of last week, the hospital was attacked by a hacker or group of hackers that referred to themselves as Fancy Bear.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en" dirty="0"/>
              <a:t>Stole data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en" dirty="0"/>
              <a:t>Created malicious users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en" dirty="0"/>
              <a:t>Locked administrators out of computers/servers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en" dirty="0"/>
              <a:t>Used hacked hospital servers to attack other hospital equipment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 dirty="0"/>
              <a:t>Metropolis </a:t>
            </a:r>
            <a:r>
              <a:rPr lang="en-US" dirty="0"/>
              <a:t>G</a:t>
            </a:r>
            <a:r>
              <a:rPr lang="en" dirty="0"/>
              <a:t>eneral has decided it needs to perform penetration testing.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 dirty="0"/>
              <a:t>Each team of students will be required to study and perform security testing against a variety of hospital equipment</a:t>
            </a:r>
          </a:p>
          <a:p>
            <a:pPr marL="457200" lvl="0" indent="0" rt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65" name="Shape 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90724" y="4390224"/>
            <a:ext cx="753275" cy="75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Shape 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3875" y="2754025"/>
            <a:ext cx="1606600" cy="136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Introductions: Metropolis General Staff</a:t>
            </a:r>
          </a:p>
        </p:txBody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311700" y="887006"/>
            <a:ext cx="8520600" cy="3638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Rob Olson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Chief Security Officer of Metropolis General Hospital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Speciality: Offensive Security and Ethical Hacking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Joe Graham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Security Team Lead of Metropolis General Hospital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Specialty: Security Administration and Infrastructure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Paul Meyerhofer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Chief Training Officer of Metropolis General Hospital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Specialty: Training and Employee Management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Bo Yuan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C.E.O. of Metropolis General Hospital</a:t>
            </a:r>
          </a:p>
          <a:p>
            <a:pPr marL="914400" lvl="1" indent="-228600">
              <a:spcBef>
                <a:spcPts val="0"/>
              </a:spcBef>
            </a:pPr>
            <a:r>
              <a:rPr lang="en"/>
              <a:t>Speciality: Business Finance</a:t>
            </a:r>
          </a:p>
        </p:txBody>
      </p:sp>
      <p:pic>
        <p:nvPicPr>
          <p:cNvPr id="73" name="Shape 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9799" y="4119299"/>
            <a:ext cx="1024200" cy="10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Scenario: Hospital Infrastructure</a:t>
            </a:r>
          </a:p>
        </p:txBody>
      </p:sp>
      <p:sp>
        <p:nvSpPr>
          <p:cNvPr id="79" name="Shape 79"/>
          <p:cNvSpPr/>
          <p:nvPr/>
        </p:nvSpPr>
        <p:spPr>
          <a:xfrm>
            <a:off x="149175" y="1277250"/>
            <a:ext cx="1037400" cy="572700"/>
          </a:xfrm>
          <a:prstGeom prst="rect">
            <a:avLst/>
          </a:prstGeom>
          <a:solidFill>
            <a:srgbClr val="9FC5E8"/>
          </a:solidFill>
          <a:ln w="952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Web Server</a:t>
            </a:r>
          </a:p>
        </p:txBody>
      </p:sp>
      <p:sp>
        <p:nvSpPr>
          <p:cNvPr id="80" name="Shape 80"/>
          <p:cNvSpPr/>
          <p:nvPr/>
        </p:nvSpPr>
        <p:spPr>
          <a:xfrm>
            <a:off x="149175" y="1976750"/>
            <a:ext cx="1037400" cy="572700"/>
          </a:xfrm>
          <a:prstGeom prst="rect">
            <a:avLst/>
          </a:prstGeom>
          <a:solidFill>
            <a:srgbClr val="9FC5E8"/>
          </a:solidFill>
          <a:ln w="952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Email Server</a:t>
            </a:r>
          </a:p>
        </p:txBody>
      </p:sp>
      <p:sp>
        <p:nvSpPr>
          <p:cNvPr id="81" name="Shape 81"/>
          <p:cNvSpPr/>
          <p:nvPr/>
        </p:nvSpPr>
        <p:spPr>
          <a:xfrm>
            <a:off x="149175" y="2676250"/>
            <a:ext cx="1037400" cy="572700"/>
          </a:xfrm>
          <a:prstGeom prst="rect">
            <a:avLst/>
          </a:prstGeom>
          <a:solidFill>
            <a:srgbClr val="9FC5E8"/>
          </a:solidFill>
          <a:ln w="952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DNS Server</a:t>
            </a:r>
          </a:p>
        </p:txBody>
      </p:sp>
      <p:sp>
        <p:nvSpPr>
          <p:cNvPr id="82" name="Shape 82"/>
          <p:cNvSpPr/>
          <p:nvPr/>
        </p:nvSpPr>
        <p:spPr>
          <a:xfrm>
            <a:off x="149175" y="3375750"/>
            <a:ext cx="1037400" cy="572700"/>
          </a:xfrm>
          <a:prstGeom prst="rect">
            <a:avLst/>
          </a:prstGeom>
          <a:solidFill>
            <a:srgbClr val="9FC5E8"/>
          </a:solidFill>
          <a:ln w="952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File Server</a:t>
            </a:r>
          </a:p>
        </p:txBody>
      </p:sp>
      <p:sp>
        <p:nvSpPr>
          <p:cNvPr id="83" name="Shape 83"/>
          <p:cNvSpPr/>
          <p:nvPr/>
        </p:nvSpPr>
        <p:spPr>
          <a:xfrm>
            <a:off x="149175" y="4075250"/>
            <a:ext cx="1037400" cy="572700"/>
          </a:xfrm>
          <a:prstGeom prst="rect">
            <a:avLst/>
          </a:prstGeom>
          <a:solidFill>
            <a:srgbClr val="9FC5E8"/>
          </a:solidFill>
          <a:ln w="952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Heartbeat Server</a:t>
            </a:r>
          </a:p>
        </p:txBody>
      </p:sp>
      <p:sp>
        <p:nvSpPr>
          <p:cNvPr id="84" name="Shape 84"/>
          <p:cNvSpPr/>
          <p:nvPr/>
        </p:nvSpPr>
        <p:spPr>
          <a:xfrm>
            <a:off x="2596525" y="1277250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Nurse Station</a:t>
            </a:r>
          </a:p>
        </p:txBody>
      </p:sp>
      <p:sp>
        <p:nvSpPr>
          <p:cNvPr id="85" name="Shape 85"/>
          <p:cNvSpPr/>
          <p:nvPr/>
        </p:nvSpPr>
        <p:spPr>
          <a:xfrm>
            <a:off x="3757800" y="1277250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Nurse Station</a:t>
            </a:r>
          </a:p>
        </p:txBody>
      </p:sp>
      <p:sp>
        <p:nvSpPr>
          <p:cNvPr id="86" name="Shape 86"/>
          <p:cNvSpPr/>
          <p:nvPr/>
        </p:nvSpPr>
        <p:spPr>
          <a:xfrm>
            <a:off x="4919075" y="1277250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Mgmt Desktop</a:t>
            </a:r>
          </a:p>
        </p:txBody>
      </p:sp>
      <p:sp>
        <p:nvSpPr>
          <p:cNvPr id="87" name="Shape 87"/>
          <p:cNvSpPr/>
          <p:nvPr/>
        </p:nvSpPr>
        <p:spPr>
          <a:xfrm>
            <a:off x="6080350" y="1277250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Billing Desktop</a:t>
            </a:r>
          </a:p>
        </p:txBody>
      </p:sp>
      <p:sp>
        <p:nvSpPr>
          <p:cNvPr id="88" name="Shape 88"/>
          <p:cNvSpPr/>
          <p:nvPr/>
        </p:nvSpPr>
        <p:spPr>
          <a:xfrm>
            <a:off x="7241625" y="1277250"/>
            <a:ext cx="9840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New Windows Server</a:t>
            </a:r>
          </a:p>
        </p:txBody>
      </p:sp>
      <p:sp>
        <p:nvSpPr>
          <p:cNvPr id="89" name="Shape 89"/>
          <p:cNvSpPr/>
          <p:nvPr/>
        </p:nvSpPr>
        <p:spPr>
          <a:xfrm>
            <a:off x="1472350" y="1277250"/>
            <a:ext cx="1037400" cy="57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"/>
              <a:t>Floor 1</a:t>
            </a:r>
          </a:p>
        </p:txBody>
      </p:sp>
      <p:sp>
        <p:nvSpPr>
          <p:cNvPr id="90" name="Shape 90"/>
          <p:cNvSpPr/>
          <p:nvPr/>
        </p:nvSpPr>
        <p:spPr>
          <a:xfrm>
            <a:off x="2596525" y="1976750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Nurse Station</a:t>
            </a:r>
          </a:p>
        </p:txBody>
      </p:sp>
      <p:sp>
        <p:nvSpPr>
          <p:cNvPr id="91" name="Shape 91"/>
          <p:cNvSpPr/>
          <p:nvPr/>
        </p:nvSpPr>
        <p:spPr>
          <a:xfrm>
            <a:off x="3757800" y="1976750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Nurse Station</a:t>
            </a:r>
          </a:p>
        </p:txBody>
      </p:sp>
      <p:sp>
        <p:nvSpPr>
          <p:cNvPr id="92" name="Shape 92"/>
          <p:cNvSpPr/>
          <p:nvPr/>
        </p:nvSpPr>
        <p:spPr>
          <a:xfrm>
            <a:off x="4919075" y="1976750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Mgmt Desktop</a:t>
            </a:r>
          </a:p>
        </p:txBody>
      </p:sp>
      <p:sp>
        <p:nvSpPr>
          <p:cNvPr id="93" name="Shape 93"/>
          <p:cNvSpPr/>
          <p:nvPr/>
        </p:nvSpPr>
        <p:spPr>
          <a:xfrm>
            <a:off x="6080350" y="1976750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Billing Desktop</a:t>
            </a:r>
          </a:p>
        </p:txBody>
      </p:sp>
      <p:sp>
        <p:nvSpPr>
          <p:cNvPr id="94" name="Shape 94"/>
          <p:cNvSpPr/>
          <p:nvPr/>
        </p:nvSpPr>
        <p:spPr>
          <a:xfrm>
            <a:off x="7241625" y="1976750"/>
            <a:ext cx="9840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New Windows Server</a:t>
            </a:r>
          </a:p>
        </p:txBody>
      </p:sp>
      <p:sp>
        <p:nvSpPr>
          <p:cNvPr id="95" name="Shape 95"/>
          <p:cNvSpPr/>
          <p:nvPr/>
        </p:nvSpPr>
        <p:spPr>
          <a:xfrm>
            <a:off x="1472350" y="1976750"/>
            <a:ext cx="1037400" cy="57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"/>
              <a:t>Floor 2</a:t>
            </a:r>
          </a:p>
        </p:txBody>
      </p:sp>
      <p:sp>
        <p:nvSpPr>
          <p:cNvPr id="96" name="Shape 96"/>
          <p:cNvSpPr/>
          <p:nvPr/>
        </p:nvSpPr>
        <p:spPr>
          <a:xfrm>
            <a:off x="2596525" y="2676250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Nurse Station</a:t>
            </a:r>
          </a:p>
        </p:txBody>
      </p:sp>
      <p:sp>
        <p:nvSpPr>
          <p:cNvPr id="97" name="Shape 97"/>
          <p:cNvSpPr/>
          <p:nvPr/>
        </p:nvSpPr>
        <p:spPr>
          <a:xfrm>
            <a:off x="3757800" y="2676250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Nurse Station</a:t>
            </a:r>
          </a:p>
        </p:txBody>
      </p:sp>
      <p:sp>
        <p:nvSpPr>
          <p:cNvPr id="98" name="Shape 98"/>
          <p:cNvSpPr/>
          <p:nvPr/>
        </p:nvSpPr>
        <p:spPr>
          <a:xfrm>
            <a:off x="4919075" y="2676250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Mgmt Desktop</a:t>
            </a:r>
          </a:p>
        </p:txBody>
      </p:sp>
      <p:sp>
        <p:nvSpPr>
          <p:cNvPr id="99" name="Shape 99"/>
          <p:cNvSpPr/>
          <p:nvPr/>
        </p:nvSpPr>
        <p:spPr>
          <a:xfrm>
            <a:off x="6080350" y="2676250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Billing Desktop</a:t>
            </a:r>
          </a:p>
        </p:txBody>
      </p:sp>
      <p:sp>
        <p:nvSpPr>
          <p:cNvPr id="100" name="Shape 100"/>
          <p:cNvSpPr/>
          <p:nvPr/>
        </p:nvSpPr>
        <p:spPr>
          <a:xfrm>
            <a:off x="7241625" y="2676250"/>
            <a:ext cx="9840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New Windows Server</a:t>
            </a:r>
          </a:p>
        </p:txBody>
      </p:sp>
      <p:sp>
        <p:nvSpPr>
          <p:cNvPr id="101" name="Shape 101"/>
          <p:cNvSpPr/>
          <p:nvPr/>
        </p:nvSpPr>
        <p:spPr>
          <a:xfrm>
            <a:off x="1472350" y="2676250"/>
            <a:ext cx="1037400" cy="57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"/>
              <a:t>Floor 3</a:t>
            </a:r>
          </a:p>
        </p:txBody>
      </p:sp>
      <p:sp>
        <p:nvSpPr>
          <p:cNvPr id="102" name="Shape 102"/>
          <p:cNvSpPr/>
          <p:nvPr/>
        </p:nvSpPr>
        <p:spPr>
          <a:xfrm>
            <a:off x="2596525" y="4075250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Nurse Station</a:t>
            </a:r>
          </a:p>
        </p:txBody>
      </p:sp>
      <p:sp>
        <p:nvSpPr>
          <p:cNvPr id="103" name="Shape 103"/>
          <p:cNvSpPr/>
          <p:nvPr/>
        </p:nvSpPr>
        <p:spPr>
          <a:xfrm>
            <a:off x="3757800" y="4075250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Nurse Station</a:t>
            </a:r>
          </a:p>
        </p:txBody>
      </p:sp>
      <p:sp>
        <p:nvSpPr>
          <p:cNvPr id="104" name="Shape 104"/>
          <p:cNvSpPr/>
          <p:nvPr/>
        </p:nvSpPr>
        <p:spPr>
          <a:xfrm>
            <a:off x="4919075" y="4075250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Mgmt Desktop</a:t>
            </a:r>
          </a:p>
        </p:txBody>
      </p:sp>
      <p:sp>
        <p:nvSpPr>
          <p:cNvPr id="105" name="Shape 105"/>
          <p:cNvSpPr/>
          <p:nvPr/>
        </p:nvSpPr>
        <p:spPr>
          <a:xfrm>
            <a:off x="6080350" y="4075250"/>
            <a:ext cx="10374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Billing Desktop</a:t>
            </a:r>
          </a:p>
        </p:txBody>
      </p:sp>
      <p:sp>
        <p:nvSpPr>
          <p:cNvPr id="106" name="Shape 106"/>
          <p:cNvSpPr/>
          <p:nvPr/>
        </p:nvSpPr>
        <p:spPr>
          <a:xfrm>
            <a:off x="7241625" y="4075250"/>
            <a:ext cx="9840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New Windows Server</a:t>
            </a:r>
          </a:p>
        </p:txBody>
      </p:sp>
      <p:sp>
        <p:nvSpPr>
          <p:cNvPr id="107" name="Shape 107"/>
          <p:cNvSpPr/>
          <p:nvPr/>
        </p:nvSpPr>
        <p:spPr>
          <a:xfrm>
            <a:off x="1472350" y="4075250"/>
            <a:ext cx="1037400" cy="57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"/>
              <a:t>Floor 12</a:t>
            </a:r>
          </a:p>
        </p:txBody>
      </p:sp>
      <p:sp>
        <p:nvSpPr>
          <p:cNvPr id="108" name="Shape 108"/>
          <p:cNvSpPr/>
          <p:nvPr/>
        </p:nvSpPr>
        <p:spPr>
          <a:xfrm>
            <a:off x="4289100" y="3340200"/>
            <a:ext cx="1037400" cy="57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/>
              <a:t>. . .</a:t>
            </a:r>
          </a:p>
        </p:txBody>
      </p:sp>
      <p:cxnSp>
        <p:nvCxnSpPr>
          <p:cNvPr id="109" name="Shape 109"/>
          <p:cNvCxnSpPr/>
          <p:nvPr/>
        </p:nvCxnSpPr>
        <p:spPr>
          <a:xfrm>
            <a:off x="1313500" y="1286975"/>
            <a:ext cx="0" cy="33831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10" name="Shape 110"/>
          <p:cNvSpPr/>
          <p:nvPr/>
        </p:nvSpPr>
        <p:spPr>
          <a:xfrm>
            <a:off x="8277725" y="1277250"/>
            <a:ext cx="8067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OSSIM</a:t>
            </a:r>
          </a:p>
        </p:txBody>
      </p:sp>
      <p:sp>
        <p:nvSpPr>
          <p:cNvPr id="111" name="Shape 111"/>
          <p:cNvSpPr/>
          <p:nvPr/>
        </p:nvSpPr>
        <p:spPr>
          <a:xfrm>
            <a:off x="8277725" y="1976750"/>
            <a:ext cx="8067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OSSIM</a:t>
            </a:r>
          </a:p>
        </p:txBody>
      </p:sp>
      <p:sp>
        <p:nvSpPr>
          <p:cNvPr id="112" name="Shape 112"/>
          <p:cNvSpPr/>
          <p:nvPr/>
        </p:nvSpPr>
        <p:spPr>
          <a:xfrm>
            <a:off x="8277725" y="2676250"/>
            <a:ext cx="8067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OSSIM</a:t>
            </a:r>
          </a:p>
        </p:txBody>
      </p:sp>
      <p:sp>
        <p:nvSpPr>
          <p:cNvPr id="113" name="Shape 113"/>
          <p:cNvSpPr/>
          <p:nvPr/>
        </p:nvSpPr>
        <p:spPr>
          <a:xfrm>
            <a:off x="8277725" y="4075250"/>
            <a:ext cx="806700" cy="5727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B4A7D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OSSIM</a:t>
            </a:r>
          </a:p>
        </p:txBody>
      </p:sp>
      <p:pic>
        <p:nvPicPr>
          <p:cNvPr id="114" name="Shape 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9799" y="0"/>
            <a:ext cx="1024200" cy="10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First Principles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&amp;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Core Concepts</a:t>
            </a:r>
          </a:p>
        </p:txBody>
      </p:sp>
      <p:sp>
        <p:nvSpPr>
          <p:cNvPr id="120" name="Shape 120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9799" y="4119299"/>
            <a:ext cx="1024200" cy="10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CIA Triad</a:t>
            </a:r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Primary Goals of Information Security</a:t>
            </a:r>
          </a:p>
          <a:p>
            <a:pPr marL="457200" lvl="0" indent="-228600">
              <a:spcBef>
                <a:spcPts val="0"/>
              </a:spcBef>
            </a:pPr>
            <a:r>
              <a:rPr lang="en"/>
              <a:t>Confidentiality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Keeping private data private</a:t>
            </a:r>
          </a:p>
          <a:p>
            <a:pPr marL="457200" lvl="0" indent="-228600">
              <a:spcBef>
                <a:spcPts val="0"/>
              </a:spcBef>
            </a:pPr>
            <a:r>
              <a:rPr lang="en"/>
              <a:t>Integrity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Making sure that data is accurate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Availability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Making sure that data is available</a:t>
            </a:r>
          </a:p>
        </p:txBody>
      </p:sp>
      <p:sp>
        <p:nvSpPr>
          <p:cNvPr id="128" name="Shape 128"/>
          <p:cNvSpPr/>
          <p:nvPr/>
        </p:nvSpPr>
        <p:spPr>
          <a:xfrm>
            <a:off x="5143975" y="1419350"/>
            <a:ext cx="3104700" cy="24084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/>
              <a:t>Information Security</a:t>
            </a:r>
          </a:p>
        </p:txBody>
      </p:sp>
      <p:pic>
        <p:nvPicPr>
          <p:cNvPr id="129" name="Shape 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0350" y="514550"/>
            <a:ext cx="1311925" cy="131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Shape 1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7350" y="3237025"/>
            <a:ext cx="1008599" cy="105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Shape 1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26172" y="3237028"/>
            <a:ext cx="1311924" cy="926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Shape 1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19799" y="0"/>
            <a:ext cx="1024200" cy="10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CIA Triad: Email Server Example</a:t>
            </a:r>
          </a:p>
        </p:txBody>
      </p:sp>
      <p:pic>
        <p:nvPicPr>
          <p:cNvPr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2000" y="2347137"/>
            <a:ext cx="1717049" cy="26710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Shape 1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2025" y="1266025"/>
            <a:ext cx="2148300" cy="1845524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40" name="Shape 140"/>
          <p:cNvSpPr/>
          <p:nvPr/>
        </p:nvSpPr>
        <p:spPr>
          <a:xfrm rot="-10595578" flipH="1">
            <a:off x="5982583" y="3300146"/>
            <a:ext cx="1368017" cy="1344878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7727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Confidentiality Attack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Attacker gains access to emails and makes them public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Integrity Attack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Attacker spoofs (fakes) an email to employees pretending to be CEO.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Availability Attack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Attacker conducts a denial of service attack against </a:t>
            </a:r>
          </a:p>
        </p:txBody>
      </p:sp>
      <p:pic>
        <p:nvPicPr>
          <p:cNvPr id="142" name="Shape 1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19799" y="0"/>
            <a:ext cx="1024200" cy="10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title"/>
          </p:nvPr>
        </p:nvSpPr>
        <p:spPr>
          <a:xfrm>
            <a:off x="311700" y="41902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Basic Definitions</a:t>
            </a:r>
          </a:p>
        </p:txBody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311700" y="576453"/>
            <a:ext cx="8520600" cy="3988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 dirty="0"/>
              <a:t>Vulnerability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 dirty="0"/>
              <a:t>A flaw in the system that permits the CIA triad to be attacked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 dirty="0"/>
              <a:t>Any of the three parts of the triad could have a problem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Exploit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 dirty="0"/>
              <a:t>A way to make use of a vulnerability to attack the system’s confidentiality, integrity, or accessibility.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Threat Actor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 dirty="0"/>
              <a:t>A person or group that might exploit a vulnerability to attack a system.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Threat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 dirty="0"/>
              <a:t>Something bad a threat actor could do after a successful attack.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Risk</a:t>
            </a:r>
          </a:p>
          <a:p>
            <a:pPr marL="914400" lvl="1" indent="-228600">
              <a:spcBef>
                <a:spcPts val="0"/>
              </a:spcBef>
            </a:pPr>
            <a:r>
              <a:rPr lang="en" dirty="0"/>
              <a:t>A measurement of the damage and likelihood of a threat actor carrying out a threat by exploiting a vulnerability.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149" name="Shape 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9799" y="4119299"/>
            <a:ext cx="1024200" cy="10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>
            <a:off x="311700" y="143875"/>
            <a:ext cx="5667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Definitions</a:t>
            </a:r>
          </a:p>
        </p:txBody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159950" y="143875"/>
            <a:ext cx="2717400" cy="1385700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SquirrelMail has a known </a:t>
            </a:r>
            <a:r>
              <a:rPr lang="en" b="1" u="sng">
                <a:solidFill>
                  <a:srgbClr val="990000"/>
                </a:solidFill>
              </a:rPr>
              <a:t>vulnerability </a:t>
            </a:r>
            <a:r>
              <a:rPr lang="en">
                <a:solidFill>
                  <a:srgbClr val="000000"/>
                </a:solidFill>
              </a:rPr>
              <a:t>that allows users to write to configuration files.</a:t>
            </a:r>
          </a:p>
        </p:txBody>
      </p:sp>
      <p:pic>
        <p:nvPicPr>
          <p:cNvPr id="156" name="Shape 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1899" y="2647149"/>
            <a:ext cx="1717049" cy="2084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Shape 1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1925" y="1803336"/>
            <a:ext cx="2148300" cy="1440438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58" name="Shape 158"/>
          <p:cNvSpPr/>
          <p:nvPr/>
        </p:nvSpPr>
        <p:spPr>
          <a:xfrm rot="-10640763" flipH="1">
            <a:off x="6002958" y="3390576"/>
            <a:ext cx="1367066" cy="1050225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59" name="Shape 1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50174" y="3713750"/>
            <a:ext cx="1629230" cy="1385698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2716225" y="3810350"/>
            <a:ext cx="2104500" cy="1289100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Administrators are concerned about the </a:t>
            </a:r>
            <a:r>
              <a:rPr lang="en" b="1" u="sng">
                <a:solidFill>
                  <a:srgbClr val="990000"/>
                </a:solidFill>
              </a:rPr>
              <a:t>threat</a:t>
            </a:r>
            <a:r>
              <a:rPr lang="en">
                <a:solidFill>
                  <a:srgbClr val="000000"/>
                </a:solidFill>
              </a:rPr>
              <a:t> of email leaks.</a:t>
            </a:r>
          </a:p>
        </p:txBody>
      </p:sp>
      <p:pic>
        <p:nvPicPr>
          <p:cNvPr id="161" name="Shape 161"/>
          <p:cNvPicPr preferRelativeResize="0"/>
          <p:nvPr/>
        </p:nvPicPr>
        <p:blipFill rotWithShape="1">
          <a:blip r:embed="rId6">
            <a:alphaModFix/>
          </a:blip>
          <a:srcRect l="34062" r="27612"/>
          <a:stretch/>
        </p:blipFill>
        <p:spPr>
          <a:xfrm>
            <a:off x="33398" y="2287075"/>
            <a:ext cx="1629225" cy="239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Shape 16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750449" y="2751469"/>
            <a:ext cx="1717044" cy="96427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" name="Shape 163"/>
          <p:cNvCxnSpPr/>
          <p:nvPr/>
        </p:nvCxnSpPr>
        <p:spPr>
          <a:xfrm rot="10800000" flipH="1">
            <a:off x="1750450" y="3713750"/>
            <a:ext cx="616800" cy="6501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64" name="Shape 164"/>
          <p:cNvCxnSpPr/>
          <p:nvPr/>
        </p:nvCxnSpPr>
        <p:spPr>
          <a:xfrm rot="10800000" flipH="1">
            <a:off x="3802250" y="2595762"/>
            <a:ext cx="1309500" cy="1557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167725" y="953150"/>
            <a:ext cx="4882500" cy="1289100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Hacktivists (</a:t>
            </a:r>
            <a:r>
              <a:rPr lang="en" b="1" u="sng">
                <a:solidFill>
                  <a:srgbClr val="990000"/>
                </a:solidFill>
              </a:rPr>
              <a:t>a group of threat actors</a:t>
            </a:r>
            <a:r>
              <a:rPr lang="en">
                <a:solidFill>
                  <a:srgbClr val="000000"/>
                </a:solidFill>
              </a:rPr>
              <a:t>) write a program that inserts a command into the configuration file (</a:t>
            </a:r>
            <a:r>
              <a:rPr lang="en" b="1" u="sng">
                <a:solidFill>
                  <a:srgbClr val="990000"/>
                </a:solidFill>
              </a:rPr>
              <a:t>exploit</a:t>
            </a:r>
            <a:r>
              <a:rPr lang="en">
                <a:solidFill>
                  <a:srgbClr val="000000"/>
                </a:solidFill>
              </a:rPr>
              <a:t>) that the system will run.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654</Words>
  <Application>Microsoft Office PowerPoint</Application>
  <PresentationFormat>On-screen Show (16:9)</PresentationFormat>
  <Paragraphs>159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Arial</vt:lpstr>
      <vt:lpstr>Simple Light</vt:lpstr>
      <vt:lpstr> </vt:lpstr>
      <vt:lpstr>The Scenario: Overview</vt:lpstr>
      <vt:lpstr>Introductions: Metropolis General Staff</vt:lpstr>
      <vt:lpstr>The Scenario: Hospital Infrastructure</vt:lpstr>
      <vt:lpstr>First Principles &amp; Core Concepts</vt:lpstr>
      <vt:lpstr>CIA Triad</vt:lpstr>
      <vt:lpstr>CIA Triad: Email Server Example</vt:lpstr>
      <vt:lpstr>Basic Definitions</vt:lpstr>
      <vt:lpstr>Definitions</vt:lpstr>
      <vt:lpstr>First Principles of Cybersecurity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cp:lastModifiedBy>Joe Graham</cp:lastModifiedBy>
  <cp:revision>3</cp:revision>
  <dcterms:modified xsi:type="dcterms:W3CDTF">2017-08-15T19:21:57Z</dcterms:modified>
</cp:coreProperties>
</file>